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8" r:id="rId1"/>
  </p:sldMasterIdLst>
  <p:notesMasterIdLst>
    <p:notesMasterId r:id="rId12"/>
  </p:notesMasterIdLst>
  <p:sldIdLst>
    <p:sldId id="292" r:id="rId2"/>
    <p:sldId id="257" r:id="rId3"/>
    <p:sldId id="258" r:id="rId4"/>
    <p:sldId id="260" r:id="rId5"/>
    <p:sldId id="293" r:id="rId6"/>
    <p:sldId id="299" r:id="rId7"/>
    <p:sldId id="298" r:id="rId8"/>
    <p:sldId id="295" r:id="rId9"/>
    <p:sldId id="294" r:id="rId10"/>
    <p:sldId id="301" r:id="rId11"/>
  </p:sldIdLst>
  <p:sldSz cx="9144000" cy="5143500" type="screen16x9"/>
  <p:notesSz cx="7010400" cy="120396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6077"/>
    <a:srgbClr val="7091A1"/>
    <a:srgbClr val="89C7DC"/>
    <a:srgbClr val="7B8E93"/>
    <a:srgbClr val="64848B"/>
    <a:srgbClr val="C0C0C0"/>
    <a:srgbClr val="BBD700"/>
    <a:srgbClr val="777777"/>
    <a:srgbClr val="C7E3EF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48" autoAdjust="0"/>
    <p:restoredTop sz="94688" autoAdjust="0"/>
  </p:normalViewPr>
  <p:slideViewPr>
    <p:cSldViewPr snapToGrid="0" snapToObjects="1">
      <p:cViewPr varScale="1">
        <p:scale>
          <a:sx n="90" d="100"/>
          <a:sy n="90" d="100"/>
        </p:scale>
        <p:origin x="1074" y="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D96FF4-F45B-4A4E-8E51-8A622458C635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2EB0A9-DEDE-453E-9C4C-5B2846302889}">
      <dgm:prSet phldrT="[Text]" custT="1"/>
      <dgm:spPr/>
      <dgm:t>
        <a:bodyPr/>
        <a:lstStyle/>
        <a:p>
          <a:r>
            <a:rPr lang="en-US" sz="1600" dirty="0"/>
            <a:t>Scan for tester</a:t>
          </a:r>
        </a:p>
      </dgm:t>
    </dgm:pt>
    <dgm:pt modelId="{3BDBFE84-B388-4AF2-B307-49B0AD8FD3EF}" type="parTrans" cxnId="{A13B5D77-034F-49D8-8343-9AB92932A12F}">
      <dgm:prSet/>
      <dgm:spPr/>
      <dgm:t>
        <a:bodyPr/>
        <a:lstStyle/>
        <a:p>
          <a:endParaRPr lang="en-US"/>
        </a:p>
      </dgm:t>
    </dgm:pt>
    <dgm:pt modelId="{9606C79D-2A8F-4322-8C15-EB6FB5248FF1}" type="sibTrans" cxnId="{A13B5D77-034F-49D8-8343-9AB92932A12F}">
      <dgm:prSet/>
      <dgm:spPr/>
      <dgm:t>
        <a:bodyPr/>
        <a:lstStyle/>
        <a:p>
          <a:endParaRPr lang="en-US"/>
        </a:p>
      </dgm:t>
    </dgm:pt>
    <dgm:pt modelId="{1CD0616B-C19D-43CD-B074-CE14A5FB20C7}">
      <dgm:prSet phldrT="[Text]" custT="1"/>
      <dgm:spPr/>
      <dgm:t>
        <a:bodyPr/>
        <a:lstStyle/>
        <a:p>
          <a:r>
            <a:rPr lang="en-US" sz="1600" dirty="0"/>
            <a:t>Enter SEEL code &amp; scan sheet data</a:t>
          </a:r>
        </a:p>
      </dgm:t>
    </dgm:pt>
    <dgm:pt modelId="{5447B7E6-96CC-42D8-B488-C70B39C80A79}" type="parTrans" cxnId="{78DAF60E-9AB4-4D45-83AF-59454082ABF4}">
      <dgm:prSet/>
      <dgm:spPr/>
      <dgm:t>
        <a:bodyPr/>
        <a:lstStyle/>
        <a:p>
          <a:endParaRPr lang="en-US"/>
        </a:p>
      </dgm:t>
    </dgm:pt>
    <dgm:pt modelId="{703ECF30-5338-497F-8CE2-FB8BDCD15888}" type="sibTrans" cxnId="{78DAF60E-9AB4-4D45-83AF-59454082ABF4}">
      <dgm:prSet/>
      <dgm:spPr/>
      <dgm:t>
        <a:bodyPr/>
        <a:lstStyle/>
        <a:p>
          <a:endParaRPr lang="en-US"/>
        </a:p>
      </dgm:t>
    </dgm:pt>
    <dgm:pt modelId="{BDE32860-137A-4047-8102-5F461EDAF2B5}">
      <dgm:prSet phldrT="[Text]" custT="1"/>
      <dgm:spPr/>
      <dgm:t>
        <a:bodyPr/>
        <a:lstStyle/>
        <a:p>
          <a:r>
            <a:rPr lang="en-US" sz="1600" dirty="0"/>
            <a:t>Perform full unit test</a:t>
          </a:r>
        </a:p>
      </dgm:t>
    </dgm:pt>
    <dgm:pt modelId="{E34B5048-371B-4D8A-A1CE-5335D280E8EC}" type="parTrans" cxnId="{FC061E50-C34F-416B-ADA3-A543FF41D92B}">
      <dgm:prSet/>
      <dgm:spPr/>
      <dgm:t>
        <a:bodyPr/>
        <a:lstStyle/>
        <a:p>
          <a:endParaRPr lang="en-US"/>
        </a:p>
      </dgm:t>
    </dgm:pt>
    <dgm:pt modelId="{7D6E2F0B-E061-4139-A5BE-E1C3FA640ADA}" type="sibTrans" cxnId="{FC061E50-C34F-416B-ADA3-A543FF41D92B}">
      <dgm:prSet/>
      <dgm:spPr/>
      <dgm:t>
        <a:bodyPr/>
        <a:lstStyle/>
        <a:p>
          <a:endParaRPr lang="en-US"/>
        </a:p>
      </dgm:t>
    </dgm:pt>
    <dgm:pt modelId="{5EA429DC-42A3-4CA5-B4C8-658E37D6C9E1}">
      <dgm:prSet phldrT="[Text]" custT="1"/>
      <dgm:spPr/>
      <dgm:t>
        <a:bodyPr/>
        <a:lstStyle/>
        <a:p>
          <a:r>
            <a:rPr lang="en-US" sz="16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Printing RF Label &amp; Logging</a:t>
          </a:r>
        </a:p>
      </dgm:t>
    </dgm:pt>
    <dgm:pt modelId="{7E2545F3-99CC-4135-BA6E-1BAF967DDFAF}" type="parTrans" cxnId="{8F86CF27-9192-4646-8224-629FCA8E22E2}">
      <dgm:prSet/>
      <dgm:spPr/>
      <dgm:t>
        <a:bodyPr/>
        <a:lstStyle/>
        <a:p>
          <a:endParaRPr lang="en-US"/>
        </a:p>
      </dgm:t>
    </dgm:pt>
    <dgm:pt modelId="{B293D03C-2110-4071-947F-501A5DFBD181}" type="sibTrans" cxnId="{8F86CF27-9192-4646-8224-629FCA8E22E2}">
      <dgm:prSet/>
      <dgm:spPr/>
      <dgm:t>
        <a:bodyPr/>
        <a:lstStyle/>
        <a:p>
          <a:endParaRPr lang="en-US"/>
        </a:p>
      </dgm:t>
    </dgm:pt>
    <dgm:pt modelId="{19A2176E-76BB-45AE-B2FF-4B0CEBE7D112}" type="pres">
      <dgm:prSet presAssocID="{E1D96FF4-F45B-4A4E-8E51-8A622458C635}" presName="diagram" presStyleCnt="0">
        <dgm:presLayoutVars>
          <dgm:dir/>
          <dgm:resizeHandles val="exact"/>
        </dgm:presLayoutVars>
      </dgm:prSet>
      <dgm:spPr/>
    </dgm:pt>
    <dgm:pt modelId="{1F0B0922-72B8-4C3D-9D5C-90E207C64542}" type="pres">
      <dgm:prSet presAssocID="{452EB0A9-DEDE-453E-9C4C-5B2846302889}" presName="node" presStyleLbl="node1" presStyleIdx="0" presStyleCnt="4" custScaleY="177359" custLinFactNeighborY="14568">
        <dgm:presLayoutVars>
          <dgm:bulletEnabled val="1"/>
        </dgm:presLayoutVars>
      </dgm:prSet>
      <dgm:spPr/>
    </dgm:pt>
    <dgm:pt modelId="{1B5706A6-D8B3-46C5-BAE1-750374C60AE9}" type="pres">
      <dgm:prSet presAssocID="{9606C79D-2A8F-4322-8C15-EB6FB5248FF1}" presName="sibTrans" presStyleLbl="sibTrans2D1" presStyleIdx="0" presStyleCnt="3"/>
      <dgm:spPr/>
    </dgm:pt>
    <dgm:pt modelId="{7B6178A4-474E-4332-A87C-C1C23198D83C}" type="pres">
      <dgm:prSet presAssocID="{9606C79D-2A8F-4322-8C15-EB6FB5248FF1}" presName="connectorText" presStyleLbl="sibTrans2D1" presStyleIdx="0" presStyleCnt="3"/>
      <dgm:spPr/>
    </dgm:pt>
    <dgm:pt modelId="{F1E95475-5150-407B-87D3-5236F4EA20CD}" type="pres">
      <dgm:prSet presAssocID="{1CD0616B-C19D-43CD-B074-CE14A5FB20C7}" presName="node" presStyleLbl="node1" presStyleIdx="1" presStyleCnt="4" custScaleX="128088" custScaleY="177359" custLinFactNeighborY="15876">
        <dgm:presLayoutVars>
          <dgm:bulletEnabled val="1"/>
        </dgm:presLayoutVars>
      </dgm:prSet>
      <dgm:spPr/>
    </dgm:pt>
    <dgm:pt modelId="{C8A8887F-8372-4590-93E8-6D5007AD75A0}" type="pres">
      <dgm:prSet presAssocID="{703ECF30-5338-497F-8CE2-FB8BDCD15888}" presName="sibTrans" presStyleLbl="sibTrans2D1" presStyleIdx="1" presStyleCnt="3"/>
      <dgm:spPr/>
    </dgm:pt>
    <dgm:pt modelId="{AC8ECB84-763F-41BE-8CB5-0BF968F0AC70}" type="pres">
      <dgm:prSet presAssocID="{703ECF30-5338-497F-8CE2-FB8BDCD15888}" presName="connectorText" presStyleLbl="sibTrans2D1" presStyleIdx="1" presStyleCnt="3"/>
      <dgm:spPr/>
    </dgm:pt>
    <dgm:pt modelId="{95945D88-598A-4F13-ADF6-8E879F9A84BC}" type="pres">
      <dgm:prSet presAssocID="{BDE32860-137A-4047-8102-5F461EDAF2B5}" presName="node" presStyleLbl="node1" presStyleIdx="2" presStyleCnt="4" custScaleY="177359" custLinFactNeighborX="-1318" custLinFactNeighborY="16627">
        <dgm:presLayoutVars>
          <dgm:bulletEnabled val="1"/>
        </dgm:presLayoutVars>
      </dgm:prSet>
      <dgm:spPr/>
    </dgm:pt>
    <dgm:pt modelId="{50C37E25-D864-417B-AFD5-D0E7B69DA756}" type="pres">
      <dgm:prSet presAssocID="{7D6E2F0B-E061-4139-A5BE-E1C3FA640ADA}" presName="sibTrans" presStyleLbl="sibTrans2D1" presStyleIdx="2" presStyleCnt="3"/>
      <dgm:spPr/>
    </dgm:pt>
    <dgm:pt modelId="{8996CD79-53F1-4AF1-9269-2CDAC76B4742}" type="pres">
      <dgm:prSet presAssocID="{7D6E2F0B-E061-4139-A5BE-E1C3FA640ADA}" presName="connectorText" presStyleLbl="sibTrans2D1" presStyleIdx="2" presStyleCnt="3"/>
      <dgm:spPr/>
    </dgm:pt>
    <dgm:pt modelId="{77D28FDB-06EB-45FD-A80E-D19CA359019D}" type="pres">
      <dgm:prSet presAssocID="{5EA429DC-42A3-4CA5-B4C8-658E37D6C9E1}" presName="node" presStyleLbl="node1" presStyleIdx="3" presStyleCnt="4" custScaleY="177359" custLinFactNeighborX="-1318" custLinFactNeighborY="16627">
        <dgm:presLayoutVars>
          <dgm:bulletEnabled val="1"/>
        </dgm:presLayoutVars>
      </dgm:prSet>
      <dgm:spPr/>
    </dgm:pt>
  </dgm:ptLst>
  <dgm:cxnLst>
    <dgm:cxn modelId="{78DAF60E-9AB4-4D45-83AF-59454082ABF4}" srcId="{E1D96FF4-F45B-4A4E-8E51-8A622458C635}" destId="{1CD0616B-C19D-43CD-B074-CE14A5FB20C7}" srcOrd="1" destOrd="0" parTransId="{5447B7E6-96CC-42D8-B488-C70B39C80A79}" sibTransId="{703ECF30-5338-497F-8CE2-FB8BDCD15888}"/>
    <dgm:cxn modelId="{8F86CF27-9192-4646-8224-629FCA8E22E2}" srcId="{E1D96FF4-F45B-4A4E-8E51-8A622458C635}" destId="{5EA429DC-42A3-4CA5-B4C8-658E37D6C9E1}" srcOrd="3" destOrd="0" parTransId="{7E2545F3-99CC-4135-BA6E-1BAF967DDFAF}" sibTransId="{B293D03C-2110-4071-947F-501A5DFBD181}"/>
    <dgm:cxn modelId="{39AACF27-E8CA-499F-A7F8-1A6A8E4418CC}" type="presOf" srcId="{1CD0616B-C19D-43CD-B074-CE14A5FB20C7}" destId="{F1E95475-5150-407B-87D3-5236F4EA20CD}" srcOrd="0" destOrd="0" presId="urn:microsoft.com/office/officeart/2005/8/layout/process5"/>
    <dgm:cxn modelId="{ACE29F45-073E-4F1C-B133-BFDD2A1197EA}" type="presOf" srcId="{452EB0A9-DEDE-453E-9C4C-5B2846302889}" destId="{1F0B0922-72B8-4C3D-9D5C-90E207C64542}" srcOrd="0" destOrd="0" presId="urn:microsoft.com/office/officeart/2005/8/layout/process5"/>
    <dgm:cxn modelId="{25594C4D-504E-4B81-BC72-646FAE67AC00}" type="presOf" srcId="{7D6E2F0B-E061-4139-A5BE-E1C3FA640ADA}" destId="{50C37E25-D864-417B-AFD5-D0E7B69DA756}" srcOrd="0" destOrd="0" presId="urn:microsoft.com/office/officeart/2005/8/layout/process5"/>
    <dgm:cxn modelId="{FC061E50-C34F-416B-ADA3-A543FF41D92B}" srcId="{E1D96FF4-F45B-4A4E-8E51-8A622458C635}" destId="{BDE32860-137A-4047-8102-5F461EDAF2B5}" srcOrd="2" destOrd="0" parTransId="{E34B5048-371B-4D8A-A1CE-5335D280E8EC}" sibTransId="{7D6E2F0B-E061-4139-A5BE-E1C3FA640ADA}"/>
    <dgm:cxn modelId="{A13B5D77-034F-49D8-8343-9AB92932A12F}" srcId="{E1D96FF4-F45B-4A4E-8E51-8A622458C635}" destId="{452EB0A9-DEDE-453E-9C4C-5B2846302889}" srcOrd="0" destOrd="0" parTransId="{3BDBFE84-B388-4AF2-B307-49B0AD8FD3EF}" sibTransId="{9606C79D-2A8F-4322-8C15-EB6FB5248FF1}"/>
    <dgm:cxn modelId="{448C4477-A6A0-44DE-9ADF-43FB75C92328}" type="presOf" srcId="{9606C79D-2A8F-4322-8C15-EB6FB5248FF1}" destId="{1B5706A6-D8B3-46C5-BAE1-750374C60AE9}" srcOrd="0" destOrd="0" presId="urn:microsoft.com/office/officeart/2005/8/layout/process5"/>
    <dgm:cxn modelId="{DEBF6087-CE4D-4577-A46C-F77FBD5B98B0}" type="presOf" srcId="{5EA429DC-42A3-4CA5-B4C8-658E37D6C9E1}" destId="{77D28FDB-06EB-45FD-A80E-D19CA359019D}" srcOrd="0" destOrd="0" presId="urn:microsoft.com/office/officeart/2005/8/layout/process5"/>
    <dgm:cxn modelId="{F2BFC197-D67F-460D-94EE-96BB3FF5BDD1}" type="presOf" srcId="{7D6E2F0B-E061-4139-A5BE-E1C3FA640ADA}" destId="{8996CD79-53F1-4AF1-9269-2CDAC76B4742}" srcOrd="1" destOrd="0" presId="urn:microsoft.com/office/officeart/2005/8/layout/process5"/>
    <dgm:cxn modelId="{EE962299-E111-4A86-9F37-F2A4550B6CAE}" type="presOf" srcId="{9606C79D-2A8F-4322-8C15-EB6FB5248FF1}" destId="{7B6178A4-474E-4332-A87C-C1C23198D83C}" srcOrd="1" destOrd="0" presId="urn:microsoft.com/office/officeart/2005/8/layout/process5"/>
    <dgm:cxn modelId="{6B80BE9A-A980-4EA3-B8D1-F0394C0E5FD2}" type="presOf" srcId="{E1D96FF4-F45B-4A4E-8E51-8A622458C635}" destId="{19A2176E-76BB-45AE-B2FF-4B0CEBE7D112}" srcOrd="0" destOrd="0" presId="urn:microsoft.com/office/officeart/2005/8/layout/process5"/>
    <dgm:cxn modelId="{C475929F-5932-4C44-9D4C-5A151EF6E227}" type="presOf" srcId="{703ECF30-5338-497F-8CE2-FB8BDCD15888}" destId="{AC8ECB84-763F-41BE-8CB5-0BF968F0AC70}" srcOrd="1" destOrd="0" presId="urn:microsoft.com/office/officeart/2005/8/layout/process5"/>
    <dgm:cxn modelId="{DDE3E9BE-DF41-47EF-B100-CEF252A50C2A}" type="presOf" srcId="{703ECF30-5338-497F-8CE2-FB8BDCD15888}" destId="{C8A8887F-8372-4590-93E8-6D5007AD75A0}" srcOrd="0" destOrd="0" presId="urn:microsoft.com/office/officeart/2005/8/layout/process5"/>
    <dgm:cxn modelId="{843B86F6-724E-426A-8931-45DEB57AF945}" type="presOf" srcId="{BDE32860-137A-4047-8102-5F461EDAF2B5}" destId="{95945D88-598A-4F13-ADF6-8E879F9A84BC}" srcOrd="0" destOrd="0" presId="urn:microsoft.com/office/officeart/2005/8/layout/process5"/>
    <dgm:cxn modelId="{04869058-06FC-410F-8639-2B590DBC4641}" type="presParOf" srcId="{19A2176E-76BB-45AE-B2FF-4B0CEBE7D112}" destId="{1F0B0922-72B8-4C3D-9D5C-90E207C64542}" srcOrd="0" destOrd="0" presId="urn:microsoft.com/office/officeart/2005/8/layout/process5"/>
    <dgm:cxn modelId="{5DB93499-1F02-4CBC-A033-40CFA01BE73F}" type="presParOf" srcId="{19A2176E-76BB-45AE-B2FF-4B0CEBE7D112}" destId="{1B5706A6-D8B3-46C5-BAE1-750374C60AE9}" srcOrd="1" destOrd="0" presId="urn:microsoft.com/office/officeart/2005/8/layout/process5"/>
    <dgm:cxn modelId="{C034BC4D-5A18-424D-AE4B-0994C7F76F6D}" type="presParOf" srcId="{1B5706A6-D8B3-46C5-BAE1-750374C60AE9}" destId="{7B6178A4-474E-4332-A87C-C1C23198D83C}" srcOrd="0" destOrd="0" presId="urn:microsoft.com/office/officeart/2005/8/layout/process5"/>
    <dgm:cxn modelId="{1404EEEB-B767-404D-90CC-EE0F1D64287F}" type="presParOf" srcId="{19A2176E-76BB-45AE-B2FF-4B0CEBE7D112}" destId="{F1E95475-5150-407B-87D3-5236F4EA20CD}" srcOrd="2" destOrd="0" presId="urn:microsoft.com/office/officeart/2005/8/layout/process5"/>
    <dgm:cxn modelId="{4B92F10E-B6E7-4976-85DC-C73A8EEE60D6}" type="presParOf" srcId="{19A2176E-76BB-45AE-B2FF-4B0CEBE7D112}" destId="{C8A8887F-8372-4590-93E8-6D5007AD75A0}" srcOrd="3" destOrd="0" presId="urn:microsoft.com/office/officeart/2005/8/layout/process5"/>
    <dgm:cxn modelId="{7110607A-7932-46AD-BCDC-4D14B4B2AEC3}" type="presParOf" srcId="{C8A8887F-8372-4590-93E8-6D5007AD75A0}" destId="{AC8ECB84-763F-41BE-8CB5-0BF968F0AC70}" srcOrd="0" destOrd="0" presId="urn:microsoft.com/office/officeart/2005/8/layout/process5"/>
    <dgm:cxn modelId="{64A68B81-F2C6-4DE6-A77E-8A18A4225499}" type="presParOf" srcId="{19A2176E-76BB-45AE-B2FF-4B0CEBE7D112}" destId="{95945D88-598A-4F13-ADF6-8E879F9A84BC}" srcOrd="4" destOrd="0" presId="urn:microsoft.com/office/officeart/2005/8/layout/process5"/>
    <dgm:cxn modelId="{7602A704-6D2C-4073-9923-E48745A931EF}" type="presParOf" srcId="{19A2176E-76BB-45AE-B2FF-4B0CEBE7D112}" destId="{50C37E25-D864-417B-AFD5-D0E7B69DA756}" srcOrd="5" destOrd="0" presId="urn:microsoft.com/office/officeart/2005/8/layout/process5"/>
    <dgm:cxn modelId="{2A9A98FE-C533-4E0D-AEE5-BCA526AB0599}" type="presParOf" srcId="{50C37E25-D864-417B-AFD5-D0E7B69DA756}" destId="{8996CD79-53F1-4AF1-9269-2CDAC76B4742}" srcOrd="0" destOrd="0" presId="urn:microsoft.com/office/officeart/2005/8/layout/process5"/>
    <dgm:cxn modelId="{F951299D-4ABC-4451-BDA2-6AA2549EFC13}" type="presParOf" srcId="{19A2176E-76BB-45AE-B2FF-4B0CEBE7D112}" destId="{77D28FDB-06EB-45FD-A80E-D19CA359019D}" srcOrd="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0B0922-72B8-4C3D-9D5C-90E207C64542}">
      <dsp:nvSpPr>
        <dsp:cNvPr id="0" name=""/>
        <dsp:cNvSpPr/>
      </dsp:nvSpPr>
      <dsp:spPr>
        <a:xfrm>
          <a:off x="1071496" y="770"/>
          <a:ext cx="1220474" cy="129877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Scan for tester</a:t>
          </a:r>
        </a:p>
      </dsp:txBody>
      <dsp:txXfrm>
        <a:off x="1107242" y="36516"/>
        <a:ext cx="1148982" cy="1227280"/>
      </dsp:txXfrm>
    </dsp:sp>
    <dsp:sp modelId="{1B5706A6-D8B3-46C5-BAE1-750374C60AE9}">
      <dsp:nvSpPr>
        <dsp:cNvPr id="0" name=""/>
        <dsp:cNvSpPr/>
      </dsp:nvSpPr>
      <dsp:spPr>
        <a:xfrm>
          <a:off x="2399373" y="498817"/>
          <a:ext cx="258740" cy="3026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2399373" y="559352"/>
        <a:ext cx="181118" cy="181607"/>
      </dsp:txXfrm>
    </dsp:sp>
    <dsp:sp modelId="{F1E95475-5150-407B-87D3-5236F4EA20CD}">
      <dsp:nvSpPr>
        <dsp:cNvPr id="0" name=""/>
        <dsp:cNvSpPr/>
      </dsp:nvSpPr>
      <dsp:spPr>
        <a:xfrm>
          <a:off x="2780161" y="770"/>
          <a:ext cx="1563281" cy="129877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Enter SEEL code &amp; scan sheet data</a:t>
          </a:r>
        </a:p>
      </dsp:txBody>
      <dsp:txXfrm>
        <a:off x="2818201" y="38810"/>
        <a:ext cx="1487201" cy="1222692"/>
      </dsp:txXfrm>
    </dsp:sp>
    <dsp:sp modelId="{C8A8887F-8372-4590-93E8-6D5007AD75A0}">
      <dsp:nvSpPr>
        <dsp:cNvPr id="0" name=""/>
        <dsp:cNvSpPr/>
      </dsp:nvSpPr>
      <dsp:spPr>
        <a:xfrm>
          <a:off x="4447305" y="498817"/>
          <a:ext cx="250215" cy="3026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4447305" y="559352"/>
        <a:ext cx="175151" cy="181607"/>
      </dsp:txXfrm>
    </dsp:sp>
    <dsp:sp modelId="{95945D88-598A-4F13-ADF6-8E879F9A84BC}">
      <dsp:nvSpPr>
        <dsp:cNvPr id="0" name=""/>
        <dsp:cNvSpPr/>
      </dsp:nvSpPr>
      <dsp:spPr>
        <a:xfrm>
          <a:off x="4815546" y="770"/>
          <a:ext cx="1220474" cy="129877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Perform full unit test</a:t>
          </a:r>
        </a:p>
      </dsp:txBody>
      <dsp:txXfrm>
        <a:off x="4851292" y="36516"/>
        <a:ext cx="1148982" cy="1227280"/>
      </dsp:txXfrm>
    </dsp:sp>
    <dsp:sp modelId="{50C37E25-D864-417B-AFD5-D0E7B69DA756}">
      <dsp:nvSpPr>
        <dsp:cNvPr id="0" name=""/>
        <dsp:cNvSpPr/>
      </dsp:nvSpPr>
      <dsp:spPr>
        <a:xfrm>
          <a:off x="6143422" y="498817"/>
          <a:ext cx="258740" cy="3026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6143422" y="559352"/>
        <a:ext cx="181118" cy="181607"/>
      </dsp:txXfrm>
    </dsp:sp>
    <dsp:sp modelId="{77D28FDB-06EB-45FD-A80E-D19CA359019D}">
      <dsp:nvSpPr>
        <dsp:cNvPr id="0" name=""/>
        <dsp:cNvSpPr/>
      </dsp:nvSpPr>
      <dsp:spPr>
        <a:xfrm>
          <a:off x="6524210" y="770"/>
          <a:ext cx="1220474" cy="129877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Printing RF Label &amp; Logging</a:t>
          </a:r>
        </a:p>
      </dsp:txBody>
      <dsp:txXfrm>
        <a:off x="6559956" y="36516"/>
        <a:ext cx="1148982" cy="12272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60407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60407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A215153-265D-4A3A-A7D0-FDF22396F73D}" type="datetimeFigureOut">
              <a:rPr lang="en-US" smtClean="0"/>
              <a:t>22-Jul-22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04775" y="1504950"/>
            <a:ext cx="7219950" cy="40624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5794057"/>
            <a:ext cx="5608320" cy="4740593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1435532"/>
            <a:ext cx="3037840" cy="6040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11435532"/>
            <a:ext cx="3037840" cy="604069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2FE42C6-A4BB-4E61-A104-0FFF7714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082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4767264"/>
            <a:ext cx="2133600" cy="273844"/>
          </a:xfrm>
        </p:spPr>
        <p:txBody>
          <a:bodyPr/>
          <a:lstStyle/>
          <a:p>
            <a:fld id="{0F3F5DB5-0AAE-C945-9AA0-528112CA054E}" type="slidenum"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63063D-4AB9-42BA-A2D0-B8ADC671DB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21" y="101878"/>
            <a:ext cx="1354099" cy="59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998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4767264"/>
            <a:ext cx="2133600" cy="273844"/>
          </a:xfrm>
        </p:spPr>
        <p:txBody>
          <a:bodyPr/>
          <a:lstStyle/>
          <a:p>
            <a:fld id="{0F3F5DB5-0AAE-C945-9AA0-528112CA054E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544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4767264"/>
            <a:ext cx="2133600" cy="273844"/>
          </a:xfrm>
        </p:spPr>
        <p:txBody>
          <a:bodyPr/>
          <a:lstStyle/>
          <a:p>
            <a:fld id="{0F3F5DB5-0AAE-C945-9AA0-528112CA054E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734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4767264"/>
            <a:ext cx="2133600" cy="273844"/>
          </a:xfrm>
        </p:spPr>
        <p:txBody>
          <a:bodyPr/>
          <a:lstStyle/>
          <a:p>
            <a:fld id="{0F3F5DB5-0AAE-C945-9AA0-528112CA054E}" type="slidenum"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2F9AF9-8A7D-4557-A9F7-42EDBF323B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21" y="101878"/>
            <a:ext cx="1354099" cy="59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33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4767264"/>
            <a:ext cx="2133600" cy="273844"/>
          </a:xfrm>
        </p:spPr>
        <p:txBody>
          <a:bodyPr/>
          <a:lstStyle/>
          <a:p>
            <a:fld id="{0F3F5DB5-0AAE-C945-9AA0-528112CA054E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32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4767264"/>
            <a:ext cx="2133600" cy="273844"/>
          </a:xfrm>
        </p:spPr>
        <p:txBody>
          <a:bodyPr/>
          <a:lstStyle/>
          <a:p>
            <a:fld id="{0F3F5DB5-0AAE-C945-9AA0-528112CA054E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033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4767264"/>
            <a:ext cx="2133600" cy="273844"/>
          </a:xfrm>
        </p:spPr>
        <p:txBody>
          <a:bodyPr/>
          <a:lstStyle/>
          <a:p>
            <a:fld id="{0F3F5DB5-0AAE-C945-9AA0-528112CA054E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373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4767264"/>
            <a:ext cx="2133600" cy="273844"/>
          </a:xfrm>
        </p:spPr>
        <p:txBody>
          <a:bodyPr/>
          <a:lstStyle/>
          <a:p>
            <a:fld id="{0F3F5DB5-0AAE-C945-9AA0-528112CA054E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29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57200" y="4767264"/>
            <a:ext cx="2133600" cy="273844"/>
          </a:xfrm>
        </p:spPr>
        <p:txBody>
          <a:bodyPr/>
          <a:lstStyle/>
          <a:p>
            <a:fld id="{0F3F5DB5-0AAE-C945-9AA0-528112CA054E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48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57204" y="205980"/>
            <a:ext cx="6643691" cy="465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457200" y="909787"/>
            <a:ext cx="8229600" cy="3684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F5DB5-0AAE-C945-9AA0-528112CA054E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A8BBF6-8F4A-4D11-9669-0FB55D963CA1}"/>
              </a:ext>
            </a:extLst>
          </p:cNvPr>
          <p:cNvSpPr txBox="1"/>
          <p:nvPr userDrawn="1"/>
        </p:nvSpPr>
        <p:spPr>
          <a:xfrm>
            <a:off x="7159336" y="4635863"/>
            <a:ext cx="1828800" cy="274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026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400" kern="1200">
          <a:solidFill>
            <a:srgbClr val="306077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100" kern="1200">
          <a:solidFill>
            <a:srgbClr val="306077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rgbClr val="306077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rgbClr val="306077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rgbClr val="306077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rgbClr val="306077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4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CB54DA5B-63A4-14B8-6C92-021A58F5E567}"/>
              </a:ext>
            </a:extLst>
          </p:cNvPr>
          <p:cNvSpPr txBox="1">
            <a:spLocks/>
          </p:cNvSpPr>
          <p:nvPr/>
        </p:nvSpPr>
        <p:spPr>
          <a:xfrm>
            <a:off x="304800" y="2506724"/>
            <a:ext cx="7772400" cy="531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306077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708">
              <a:defRPr/>
            </a:pPr>
            <a:r>
              <a:rPr lang="en-US" sz="3200" b="1" dirty="0">
                <a:solidFill>
                  <a:schemeClr val="tx2"/>
                </a:solidFill>
                <a:cs typeface="Times New Roman" panose="02020603050405020304" pitchFamily="18" charset="0"/>
              </a:rPr>
              <a:t>EOL RF Receiver Tester</a:t>
            </a:r>
          </a:p>
        </p:txBody>
      </p:sp>
      <p:pic>
        <p:nvPicPr>
          <p:cNvPr id="1026" name="Picture 2" descr="Hetronic Inc. | LinkedIn">
            <a:extLst>
              <a:ext uri="{FF2B5EF4-FFF2-40B4-BE49-F238E27FC236}">
                <a16:creationId xmlns:a16="http://schemas.microsoft.com/office/drawing/2014/main" id="{9246F4FF-6CEE-A49C-4ABA-5FEDE977C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26" y="0"/>
            <a:ext cx="1335274" cy="1244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077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102DB-6117-2505-C6FC-CA269822312D}"/>
              </a:ext>
            </a:extLst>
          </p:cNvPr>
          <p:cNvSpPr txBox="1">
            <a:spLocks/>
          </p:cNvSpPr>
          <p:nvPr/>
        </p:nvSpPr>
        <p:spPr>
          <a:xfrm>
            <a:off x="1143000" y="2156253"/>
            <a:ext cx="6858000" cy="830997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rgbClr val="30607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>
                <a:latin typeface="AvenirNext LT Pro Regular" panose="020B0504020202020204"/>
              </a:rPr>
              <a:t>Thank You</a:t>
            </a:r>
            <a:endParaRPr lang="en-US" sz="5400" dirty="0">
              <a:latin typeface="AvenirNext LT Pro Regular" panose="020B05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642601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90F5E-6C8D-0364-01BF-9840B1CDE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Statement: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49D969-C263-E505-A2B6-542093A61D6C}"/>
              </a:ext>
            </a:extLst>
          </p:cNvPr>
          <p:cNvSpPr txBox="1"/>
          <p:nvPr/>
        </p:nvSpPr>
        <p:spPr>
          <a:xfrm>
            <a:off x="917917" y="1430815"/>
            <a:ext cx="714287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1- testing of RF modules takes a lot of time for every test , there is an individual test jig.</a:t>
            </a:r>
          </a:p>
          <a:p>
            <a:endParaRPr lang="en-US" b="1" dirty="0"/>
          </a:p>
          <a:p>
            <a:r>
              <a:rPr lang="en-US" b="1" dirty="0"/>
              <a:t>2-we can’t monitor if the module pass test cases or not.</a:t>
            </a:r>
          </a:p>
          <a:p>
            <a:endParaRPr lang="en-US" b="1" dirty="0"/>
          </a:p>
          <a:p>
            <a:r>
              <a:rPr lang="en-US" b="1" dirty="0"/>
              <a:t>3-different documentations needed to make test , so it’s hard for operators to follow this.</a:t>
            </a:r>
          </a:p>
          <a:p>
            <a:endParaRPr lang="en-US" b="1" dirty="0"/>
          </a:p>
          <a:p>
            <a:r>
              <a:rPr lang="en-US" b="1" dirty="0"/>
              <a:t>4-operators miss labels for some RF modules.</a:t>
            </a:r>
          </a:p>
        </p:txBody>
      </p:sp>
    </p:spTree>
    <p:extLst>
      <p:ext uri="{BB962C8B-B14F-4D97-AF65-F5344CB8AC3E}">
        <p14:creationId xmlns:p14="http://schemas.microsoft.com/office/powerpoint/2010/main" val="3666066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9F9C4-16D4-483A-AB30-14C827B8A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BA86A3-D344-9140-FEF4-DC33A3F5B8E0}"/>
              </a:ext>
            </a:extLst>
          </p:cNvPr>
          <p:cNvSpPr txBox="1"/>
          <p:nvPr/>
        </p:nvSpPr>
        <p:spPr>
          <a:xfrm>
            <a:off x="516987" y="1579915"/>
            <a:ext cx="66786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1-minimize the test setup in one test jig.</a:t>
            </a:r>
          </a:p>
          <a:p>
            <a:endParaRPr lang="en-US" b="1" dirty="0"/>
          </a:p>
          <a:p>
            <a:r>
              <a:rPr lang="en-US" b="1" dirty="0"/>
              <a:t>2-control all testing process.</a:t>
            </a:r>
          </a:p>
          <a:p>
            <a:endParaRPr lang="en-US" b="1" dirty="0"/>
          </a:p>
          <a:p>
            <a:r>
              <a:rPr lang="en-US" b="1" dirty="0"/>
              <a:t>3-decrease the testing time.</a:t>
            </a:r>
          </a:p>
          <a:p>
            <a:endParaRPr lang="en-US" b="1" dirty="0"/>
          </a:p>
          <a:p>
            <a:r>
              <a:rPr lang="en-US" b="1" dirty="0"/>
              <a:t>4-automate the whole testing process.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455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6041B8DF-0427-933D-1311-B14C8E5AC753}"/>
              </a:ext>
            </a:extLst>
          </p:cNvPr>
          <p:cNvSpPr/>
          <p:nvPr/>
        </p:nvSpPr>
        <p:spPr>
          <a:xfrm>
            <a:off x="189911" y="2571750"/>
            <a:ext cx="780758" cy="6330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434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159C537-D370-E649-8861-C57E328EF46D}"/>
              </a:ext>
            </a:extLst>
          </p:cNvPr>
          <p:cNvSpPr/>
          <p:nvPr/>
        </p:nvSpPr>
        <p:spPr>
          <a:xfrm>
            <a:off x="1179925" y="2591094"/>
            <a:ext cx="780758" cy="6330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458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EC3363B-F35B-9D9A-80F2-73172F4EC09C}"/>
              </a:ext>
            </a:extLst>
          </p:cNvPr>
          <p:cNvSpPr/>
          <p:nvPr/>
        </p:nvSpPr>
        <p:spPr>
          <a:xfrm>
            <a:off x="2169940" y="2571751"/>
            <a:ext cx="780758" cy="6330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419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515507F-79F6-335A-955E-F0552077E0C9}"/>
              </a:ext>
            </a:extLst>
          </p:cNvPr>
          <p:cNvSpPr/>
          <p:nvPr/>
        </p:nvSpPr>
        <p:spPr>
          <a:xfrm>
            <a:off x="3159954" y="2571752"/>
            <a:ext cx="780758" cy="6330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429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003882E-B9F8-EB91-07C4-609681F4EB2A}"/>
              </a:ext>
            </a:extLst>
          </p:cNvPr>
          <p:cNvSpPr/>
          <p:nvPr/>
        </p:nvSpPr>
        <p:spPr>
          <a:xfrm>
            <a:off x="4149968" y="2571753"/>
            <a:ext cx="780758" cy="6330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869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7FB5BCB-98B2-11F2-1AC9-40557D7B5A99}"/>
              </a:ext>
            </a:extLst>
          </p:cNvPr>
          <p:cNvSpPr/>
          <p:nvPr/>
        </p:nvSpPr>
        <p:spPr>
          <a:xfrm>
            <a:off x="5139982" y="2591094"/>
            <a:ext cx="780758" cy="6330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447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850F4FF-1B16-BCB2-590A-DEC1B7F4C391}"/>
              </a:ext>
            </a:extLst>
          </p:cNvPr>
          <p:cNvSpPr/>
          <p:nvPr/>
        </p:nvSpPr>
        <p:spPr>
          <a:xfrm>
            <a:off x="6129997" y="2612199"/>
            <a:ext cx="780758" cy="6330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1216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876F6B7-BBF3-E502-F322-D38390E93802}"/>
              </a:ext>
            </a:extLst>
          </p:cNvPr>
          <p:cNvSpPr/>
          <p:nvPr/>
        </p:nvSpPr>
        <p:spPr>
          <a:xfrm>
            <a:off x="7120011" y="2612199"/>
            <a:ext cx="780758" cy="6330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480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7141B5F-2A61-6597-001E-06BD6B2B09C1}"/>
              </a:ext>
            </a:extLst>
          </p:cNvPr>
          <p:cNvSpPr/>
          <p:nvPr/>
        </p:nvSpPr>
        <p:spPr>
          <a:xfrm>
            <a:off x="8110025" y="2612200"/>
            <a:ext cx="780758" cy="6330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2400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8A3502-40A9-A358-5635-E147BAF68BA7}"/>
              </a:ext>
            </a:extLst>
          </p:cNvPr>
          <p:cNvSpPr txBox="1"/>
          <p:nvPr/>
        </p:nvSpPr>
        <p:spPr>
          <a:xfrm>
            <a:off x="3189700" y="260255"/>
            <a:ext cx="173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RF Frequencies: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A4B4556-9F48-421C-B11B-FF254AAD2699}"/>
              </a:ext>
            </a:extLst>
          </p:cNvPr>
          <p:cNvSpPr txBox="1"/>
          <p:nvPr/>
        </p:nvSpPr>
        <p:spPr>
          <a:xfrm>
            <a:off x="1637028" y="1406332"/>
            <a:ext cx="525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RF Modules divided into set of frequencies in MHZ* </a:t>
            </a:r>
          </a:p>
        </p:txBody>
      </p:sp>
    </p:spTree>
    <p:extLst>
      <p:ext uri="{BB962C8B-B14F-4D97-AF65-F5344CB8AC3E}">
        <p14:creationId xmlns:p14="http://schemas.microsoft.com/office/powerpoint/2010/main" val="913453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B833D7-14E7-D9CD-1A6B-0F51C18D5A1D}"/>
              </a:ext>
            </a:extLst>
          </p:cNvPr>
          <p:cNvSpPr txBox="1"/>
          <p:nvPr/>
        </p:nvSpPr>
        <p:spPr>
          <a:xfrm>
            <a:off x="8855252" y="4759584"/>
            <a:ext cx="290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BE77DC9-B5A3-42F2-894B-1CC5B1923F7A}" type="slidenum">
              <a:rPr lang="en-US" sz="1400" b="1" smtClean="0">
                <a:solidFill>
                  <a:schemeClr val="bg1"/>
                </a:solidFill>
              </a:rPr>
              <a:t>5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EF7C7C-0302-A90D-1B39-59C0B952013F}"/>
              </a:ext>
            </a:extLst>
          </p:cNvPr>
          <p:cNvSpPr txBox="1"/>
          <p:nvPr/>
        </p:nvSpPr>
        <p:spPr>
          <a:xfrm>
            <a:off x="233078" y="3012938"/>
            <a:ext cx="1489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Advantages: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A3A3E0-1BA6-195F-C1A9-2A7D368CEAC7}"/>
              </a:ext>
            </a:extLst>
          </p:cNvPr>
          <p:cNvSpPr txBox="1"/>
          <p:nvPr/>
        </p:nvSpPr>
        <p:spPr>
          <a:xfrm>
            <a:off x="2811681" y="488441"/>
            <a:ext cx="348677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End Of Line Tester for RF modules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91F9B5-C575-D741-8DBD-679920BDB36B}"/>
              </a:ext>
            </a:extLst>
          </p:cNvPr>
          <p:cNvGrpSpPr/>
          <p:nvPr/>
        </p:nvGrpSpPr>
        <p:grpSpPr>
          <a:xfrm>
            <a:off x="4555070" y="913076"/>
            <a:ext cx="2880360" cy="1958892"/>
            <a:chOff x="603664" y="2205376"/>
            <a:chExt cx="1367099" cy="1168217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043EAB6-7C02-4E27-1FC0-DA70B15AA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067" r="1067"/>
            <a:stretch/>
          </p:blipFill>
          <p:spPr>
            <a:xfrm>
              <a:off x="603664" y="2374291"/>
              <a:ext cx="1367099" cy="99930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B3223F-EB26-D7C8-35E3-9DCA421B9DC4}"/>
                </a:ext>
              </a:extLst>
            </p:cNvPr>
            <p:cNvSpPr txBox="1"/>
            <p:nvPr/>
          </p:nvSpPr>
          <p:spPr>
            <a:xfrm>
              <a:off x="1024709" y="2205376"/>
              <a:ext cx="9141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Application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3EEEF12-0F80-A206-59B2-C7967DDD414E}"/>
              </a:ext>
            </a:extLst>
          </p:cNvPr>
          <p:cNvSpPr txBox="1"/>
          <p:nvPr/>
        </p:nvSpPr>
        <p:spPr>
          <a:xfrm>
            <a:off x="470962" y="3221222"/>
            <a:ext cx="7613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Automatic RF Label Printing</a:t>
            </a:r>
          </a:p>
          <a:p>
            <a:pPr marL="628650" marR="0" lvl="1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Label is automatically printed with correct format if unit passed full test based on the model detected from the scan sheet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3B784C9-011E-E342-2E73-6ABB1B89C403}"/>
              </a:ext>
            </a:extLst>
          </p:cNvPr>
          <p:cNvGrpSpPr/>
          <p:nvPr/>
        </p:nvGrpSpPr>
        <p:grpSpPr>
          <a:xfrm>
            <a:off x="1891417" y="913075"/>
            <a:ext cx="2188027" cy="1925592"/>
            <a:chOff x="50904" y="502049"/>
            <a:chExt cx="2145032" cy="151475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15CCB20-4BC0-E9EA-C03C-DD9FFCFF2D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307" t="3997" r="24987" b="4753"/>
            <a:stretch/>
          </p:blipFill>
          <p:spPr>
            <a:xfrm>
              <a:off x="50904" y="724858"/>
              <a:ext cx="2145032" cy="12919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71B87E-CBDE-8329-40D0-C9C27FDE008C}"/>
                </a:ext>
              </a:extLst>
            </p:cNvPr>
            <p:cNvSpPr txBox="1"/>
            <p:nvPr/>
          </p:nvSpPr>
          <p:spPr>
            <a:xfrm>
              <a:off x="825124" y="502049"/>
              <a:ext cx="6238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Tester</a:t>
              </a:r>
            </a:p>
          </p:txBody>
        </p:sp>
      </p:grp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0C7E1FC8-705F-CED0-CC6B-2DBBF9CD3D6F}"/>
              </a:ext>
            </a:extLst>
          </p:cNvPr>
          <p:cNvSpPr/>
          <p:nvPr/>
        </p:nvSpPr>
        <p:spPr>
          <a:xfrm>
            <a:off x="1597032" y="857681"/>
            <a:ext cx="5949935" cy="2120900"/>
          </a:xfrm>
          <a:prstGeom prst="flowChartProcess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12692D-3D25-F388-992C-FBBAC5B8F9F0}"/>
              </a:ext>
            </a:extLst>
          </p:cNvPr>
          <p:cNvSpPr txBox="1"/>
          <p:nvPr/>
        </p:nvSpPr>
        <p:spPr>
          <a:xfrm>
            <a:off x="470964" y="3562634"/>
            <a:ext cx="77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Automatic Logging </a:t>
            </a:r>
          </a:p>
          <a:p>
            <a:pPr marL="628650" marR="0" lvl="1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Each time the user tests the unit, the application saves the entered data in excel sheet with date &amp; time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77A8A7-0B1F-50FC-0784-D2BB641451AB}"/>
              </a:ext>
            </a:extLst>
          </p:cNvPr>
          <p:cNvSpPr txBox="1"/>
          <p:nvPr/>
        </p:nvSpPr>
        <p:spPr>
          <a:xfrm>
            <a:off x="470962" y="4205385"/>
            <a:ext cx="6221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Automatic scan for tester</a:t>
            </a:r>
          </a:p>
          <a:p>
            <a:pPr marL="628650" marR="0" lvl="1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application scans for the tester &amp; automatically detects the JIG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DDA053-0E1B-41EF-0677-B79F69ED9F6F}"/>
              </a:ext>
            </a:extLst>
          </p:cNvPr>
          <p:cNvSpPr txBox="1"/>
          <p:nvPr/>
        </p:nvSpPr>
        <p:spPr>
          <a:xfrm>
            <a:off x="470962" y="3865271"/>
            <a:ext cx="77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Ensuring that all test steps are performed correctly</a:t>
            </a:r>
          </a:p>
          <a:p>
            <a:pPr marL="628650" marR="0" lvl="1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application detects the model &amp; select the testing modes for this model based on the WPI</a:t>
            </a:r>
          </a:p>
        </p:txBody>
      </p:sp>
    </p:spTree>
    <p:extLst>
      <p:ext uri="{BB962C8B-B14F-4D97-AF65-F5344CB8AC3E}">
        <p14:creationId xmlns:p14="http://schemas.microsoft.com/office/powerpoint/2010/main" val="3976566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598698-1004-6994-4A52-44D749929BCB}"/>
              </a:ext>
            </a:extLst>
          </p:cNvPr>
          <p:cNvSpPr/>
          <p:nvPr/>
        </p:nvSpPr>
        <p:spPr>
          <a:xfrm>
            <a:off x="611944" y="828536"/>
            <a:ext cx="7607023" cy="3655842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B43646-9244-0866-4930-56661BB5643D}"/>
              </a:ext>
            </a:extLst>
          </p:cNvPr>
          <p:cNvSpPr/>
          <p:nvPr/>
        </p:nvSpPr>
        <p:spPr>
          <a:xfrm>
            <a:off x="1011116" y="1190890"/>
            <a:ext cx="2928907" cy="306016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  <a:p>
            <a:pPr algn="ctr"/>
            <a:endParaRPr lang="en-US" sz="1350" dirty="0"/>
          </a:p>
          <a:p>
            <a:pPr algn="ctr"/>
            <a:endParaRPr lang="en-US" sz="1350" dirty="0"/>
          </a:p>
          <a:p>
            <a:pPr algn="ctr"/>
            <a:endParaRPr lang="en-US" sz="135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6CCB5E-71F7-2979-9F75-D7F68FA4662D}"/>
              </a:ext>
            </a:extLst>
          </p:cNvPr>
          <p:cNvSpPr/>
          <p:nvPr/>
        </p:nvSpPr>
        <p:spPr>
          <a:xfrm>
            <a:off x="5094265" y="1190890"/>
            <a:ext cx="2928907" cy="31310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4E0D8D8-64B2-0D09-DD37-59A92595A59F}"/>
              </a:ext>
            </a:extLst>
          </p:cNvPr>
          <p:cNvCxnSpPr>
            <a:cxnSpLocks/>
          </p:cNvCxnSpPr>
          <p:nvPr/>
        </p:nvCxnSpPr>
        <p:spPr>
          <a:xfrm>
            <a:off x="3940023" y="2656457"/>
            <a:ext cx="1154242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FC463C47-A885-056B-171F-D657CA142540}"/>
              </a:ext>
            </a:extLst>
          </p:cNvPr>
          <p:cNvSpPr/>
          <p:nvPr/>
        </p:nvSpPr>
        <p:spPr>
          <a:xfrm>
            <a:off x="1276644" y="3109916"/>
            <a:ext cx="2461095" cy="101211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solidFill>
                  <a:schemeClr val="bg1"/>
                </a:solidFill>
              </a:rPr>
              <a:t>Built in</a:t>
            </a:r>
          </a:p>
          <a:p>
            <a:pPr algn="ctr"/>
            <a:r>
              <a:rPr lang="en-US" sz="1500" b="1" dirty="0">
                <a:solidFill>
                  <a:schemeClr val="bg1"/>
                </a:solidFill>
              </a:rPr>
              <a:t>TX – RF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88BA7-2908-6472-171F-D1285013059B}"/>
              </a:ext>
            </a:extLst>
          </p:cNvPr>
          <p:cNvSpPr txBox="1"/>
          <p:nvPr/>
        </p:nvSpPr>
        <p:spPr>
          <a:xfrm>
            <a:off x="1520036" y="1261743"/>
            <a:ext cx="1946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ERGO-5(TX Board)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EF6A4F-7F26-7E6E-700E-EF3CA9AF7365}"/>
              </a:ext>
            </a:extLst>
          </p:cNvPr>
          <p:cNvSpPr/>
          <p:nvPr/>
        </p:nvSpPr>
        <p:spPr>
          <a:xfrm>
            <a:off x="5233182" y="3109916"/>
            <a:ext cx="2705171" cy="1012118"/>
          </a:xfrm>
          <a:prstGeom prst="rect">
            <a:avLst/>
          </a:prstGeom>
          <a:solidFill>
            <a:schemeClr val="bg1">
              <a:lumMod val="50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solidFill>
                  <a:schemeClr val="bg1"/>
                </a:solidFill>
              </a:rPr>
              <a:t>RX – RF</a:t>
            </a:r>
          </a:p>
          <a:p>
            <a:pPr algn="ctr"/>
            <a:r>
              <a:rPr lang="en-US" sz="1500" b="1" dirty="0">
                <a:solidFill>
                  <a:schemeClr val="bg1"/>
                </a:solidFill>
              </a:rPr>
              <a:t>Tested module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AEA3C4-DACD-8AAD-4394-32BF39BAC8BD}"/>
              </a:ext>
            </a:extLst>
          </p:cNvPr>
          <p:cNvSpPr txBox="1"/>
          <p:nvPr/>
        </p:nvSpPr>
        <p:spPr>
          <a:xfrm>
            <a:off x="5547569" y="1261743"/>
            <a:ext cx="2076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ES-SCAN(RX Board)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651211-A358-1550-D978-41CC67F08B09}"/>
              </a:ext>
            </a:extLst>
          </p:cNvPr>
          <p:cNvSpPr txBox="1"/>
          <p:nvPr/>
        </p:nvSpPr>
        <p:spPr>
          <a:xfrm>
            <a:off x="3909395" y="455715"/>
            <a:ext cx="1154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RF-Test Jig</a:t>
            </a:r>
          </a:p>
        </p:txBody>
      </p:sp>
    </p:spTree>
    <p:extLst>
      <p:ext uri="{BB962C8B-B14F-4D97-AF65-F5344CB8AC3E}">
        <p14:creationId xmlns:p14="http://schemas.microsoft.com/office/powerpoint/2010/main" val="1496890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4CA6B0DE-B6EF-5F03-D209-EAB85E3E43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344965"/>
              </p:ext>
            </p:extLst>
          </p:nvPr>
        </p:nvGraphicFramePr>
        <p:xfrm>
          <a:off x="533399" y="983097"/>
          <a:ext cx="7890164" cy="29516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5082">
                  <a:extLst>
                    <a:ext uri="{9D8B030D-6E8A-4147-A177-3AD203B41FA5}">
                      <a16:colId xmlns:a16="http://schemas.microsoft.com/office/drawing/2014/main" val="551255146"/>
                    </a:ext>
                  </a:extLst>
                </a:gridCol>
                <a:gridCol w="3945082">
                  <a:extLst>
                    <a:ext uri="{9D8B030D-6E8A-4147-A177-3AD203B41FA5}">
                      <a16:colId xmlns:a16="http://schemas.microsoft.com/office/drawing/2014/main" val="3987778892"/>
                    </a:ext>
                  </a:extLst>
                </a:gridCol>
              </a:tblGrid>
              <a:tr h="35384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Testing performed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826266"/>
                  </a:ext>
                </a:extLst>
              </a:tr>
              <a:tr h="288948">
                <a:tc rowSpan="5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TRT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Current consumption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952631"/>
                  </a:ext>
                </a:extLst>
              </a:tr>
              <a:tr h="288948">
                <a:tc v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Calibration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865595"/>
                  </a:ext>
                </a:extLst>
              </a:tr>
              <a:tr h="288948">
                <a:tc v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Communication (on 5 fixed channels)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141604"/>
                  </a:ext>
                </a:extLst>
              </a:tr>
              <a:tr h="265384">
                <a:tc vMerge="1"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Communication on scan group &amp; decrement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458781"/>
                  </a:ext>
                </a:extLst>
              </a:tr>
              <a:tr h="288948">
                <a:tc v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Power reading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226271"/>
                  </a:ext>
                </a:extLst>
              </a:tr>
              <a:tr h="288948">
                <a:tc rowSpan="4"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Current consumption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584231"/>
                  </a:ext>
                </a:extLst>
              </a:tr>
              <a:tr h="28894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Calibration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752410"/>
                  </a:ext>
                </a:extLst>
              </a:tr>
              <a:tr h="28894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Communication (on 5 fixed channels)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957006"/>
                  </a:ext>
                </a:extLst>
              </a:tr>
              <a:tr h="28894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Communication on scan group &amp; decrement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963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564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19F45CE-38AF-B580-AA6A-2521EA1D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750" y="4776550"/>
            <a:ext cx="349250" cy="273844"/>
          </a:xfrm>
        </p:spPr>
        <p:txBody>
          <a:bodyPr/>
          <a:lstStyle/>
          <a:p>
            <a:fld id="{0F3F5DB5-0AAE-C945-9AA0-528112CA054E}" type="slidenum">
              <a:rPr lang="en-US" b="1" smtClean="0">
                <a:solidFill>
                  <a:schemeClr val="bg1"/>
                </a:solidFill>
              </a:rPr>
              <a:pPr/>
              <a:t>8</a:t>
            </a:fld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DBE0BE44-FEBB-5116-7497-3E93CB047B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7894974"/>
              </p:ext>
            </p:extLst>
          </p:nvPr>
        </p:nvGraphicFramePr>
        <p:xfrm>
          <a:off x="145473" y="727436"/>
          <a:ext cx="8832268" cy="1299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1D1C2EE-BD4C-AF9C-59F6-E0D07DAEE566}"/>
              </a:ext>
            </a:extLst>
          </p:cNvPr>
          <p:cNvCxnSpPr>
            <a:cxnSpLocks/>
          </p:cNvCxnSpPr>
          <p:nvPr/>
        </p:nvCxnSpPr>
        <p:spPr>
          <a:xfrm flipV="1">
            <a:off x="2631959" y="2247902"/>
            <a:ext cx="0" cy="22796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DCF4E3B-D1D4-64C4-A536-0DBEDF96476D}"/>
              </a:ext>
            </a:extLst>
          </p:cNvPr>
          <p:cNvCxnSpPr>
            <a:cxnSpLocks/>
          </p:cNvCxnSpPr>
          <p:nvPr/>
        </p:nvCxnSpPr>
        <p:spPr>
          <a:xfrm flipV="1">
            <a:off x="6527222" y="2247902"/>
            <a:ext cx="0" cy="22796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BD9EC50-F2E1-4683-1441-4AECF64394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2926" y="2550115"/>
            <a:ext cx="1851575" cy="13000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953390-7932-0927-46CA-003A839DB9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55696" y="2276924"/>
            <a:ext cx="1689022" cy="7592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891B70F-2577-6B2F-45EC-F09A973CECD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2223" t="13897" r="27222" b="16159"/>
          <a:stretch/>
        </p:blipFill>
        <p:spPr>
          <a:xfrm>
            <a:off x="6609723" y="2365177"/>
            <a:ext cx="2011665" cy="111380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5398733-9199-FD24-A47E-9FC426733455}"/>
              </a:ext>
            </a:extLst>
          </p:cNvPr>
          <p:cNvSpPr txBox="1"/>
          <p:nvPr/>
        </p:nvSpPr>
        <p:spPr>
          <a:xfrm>
            <a:off x="6609723" y="3551139"/>
            <a:ext cx="19291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Finally the application saves the entered data in excel sheet &amp; prints label with entered serial number with the correct format if unit passed all tests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194E323-649E-4A18-328F-AE1FF8FEDF97}"/>
              </a:ext>
            </a:extLst>
          </p:cNvPr>
          <p:cNvCxnSpPr>
            <a:cxnSpLocks/>
          </p:cNvCxnSpPr>
          <p:nvPr/>
        </p:nvCxnSpPr>
        <p:spPr>
          <a:xfrm flipV="1">
            <a:off x="4675098" y="2234070"/>
            <a:ext cx="0" cy="22796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D44853D-9930-E126-6806-C9D20907D7E1}"/>
              </a:ext>
            </a:extLst>
          </p:cNvPr>
          <p:cNvSpPr txBox="1"/>
          <p:nvPr/>
        </p:nvSpPr>
        <p:spPr>
          <a:xfrm>
            <a:off x="2695497" y="3823369"/>
            <a:ext cx="19291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By scanning the item number on the scan sheet of the item to be tested the application fetches the label format from the database location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6F63985-3307-7046-EB8A-AAEB7377AC4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48822" r="51933" b="1586"/>
          <a:stretch/>
        </p:blipFill>
        <p:spPr>
          <a:xfrm>
            <a:off x="266561" y="2350253"/>
            <a:ext cx="2249759" cy="13215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F8A54E-0C20-C9E0-82D0-41915F71F86B}"/>
              </a:ext>
            </a:extLst>
          </p:cNvPr>
          <p:cNvSpPr txBox="1"/>
          <p:nvPr/>
        </p:nvSpPr>
        <p:spPr>
          <a:xfrm>
            <a:off x="328300" y="3801511"/>
            <a:ext cx="212627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Once button is pressed the application starts communicating with all available communication ports &amp; detects the correct com. Port that the tester is connected to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224F48-3905-8850-7061-BC8E152F6539}"/>
              </a:ext>
            </a:extLst>
          </p:cNvPr>
          <p:cNvSpPr txBox="1"/>
          <p:nvPr/>
        </p:nvSpPr>
        <p:spPr>
          <a:xfrm>
            <a:off x="2818218" y="405620"/>
            <a:ext cx="348677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End Of Line Tester for RF modules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4B9CE3-8516-07D1-EC11-17BF69BAA60B}"/>
              </a:ext>
            </a:extLst>
          </p:cNvPr>
          <p:cNvSpPr txBox="1"/>
          <p:nvPr/>
        </p:nvSpPr>
        <p:spPr>
          <a:xfrm>
            <a:off x="4635622" y="3122964"/>
            <a:ext cx="19291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Once the item on the scan sheet is entered the application detects the model &amp; selects the testing modes for the entered item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0BC9B5-7C08-123D-29C1-13D5B9716029}"/>
              </a:ext>
            </a:extLst>
          </p:cNvPr>
          <p:cNvSpPr txBox="1"/>
          <p:nvPr/>
        </p:nvSpPr>
        <p:spPr>
          <a:xfrm>
            <a:off x="4635622" y="3801511"/>
            <a:ext cx="19291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Once finished the user is asked to enter the RF serial number &amp; power (if required for the selected model)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E99B5AC-D2A0-6043-F726-75B38077342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201" t="23562" r="23789" b="51523"/>
          <a:stretch/>
        </p:blipFill>
        <p:spPr>
          <a:xfrm>
            <a:off x="2742925" y="2199708"/>
            <a:ext cx="1816529" cy="35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808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47254296-88C5-FC7F-7B91-E798D8A70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4750" y="4776550"/>
            <a:ext cx="349250" cy="273844"/>
          </a:xfrm>
        </p:spPr>
        <p:txBody>
          <a:bodyPr/>
          <a:lstStyle/>
          <a:p>
            <a:fld id="{0F3F5DB5-0AAE-C945-9AA0-528112CA054E}" type="slidenum">
              <a:rPr lang="en-US" b="1" smtClean="0">
                <a:solidFill>
                  <a:schemeClr val="bg1"/>
                </a:solidFill>
              </a:rPr>
              <a:pPr/>
              <a:t>9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CustomShape 2">
            <a:extLst>
              <a:ext uri="{FF2B5EF4-FFF2-40B4-BE49-F238E27FC236}">
                <a16:creationId xmlns:a16="http://schemas.microsoft.com/office/drawing/2014/main" id="{A6B163F5-5671-52B3-9341-E63A6CE2F7E5}"/>
              </a:ext>
            </a:extLst>
          </p:cNvPr>
          <p:cNvSpPr/>
          <p:nvPr/>
        </p:nvSpPr>
        <p:spPr>
          <a:xfrm>
            <a:off x="16560" y="17280"/>
            <a:ext cx="4120200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306077"/>
                </a:solidFill>
                <a:latin typeface="Calibri"/>
                <a:ea typeface="DejaVu Sans"/>
              </a:rPr>
              <a:t>Semi-Automation Projects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DFF9E9E-1C0C-B7C7-9CA6-5C51C6DC8076}"/>
              </a:ext>
            </a:extLst>
          </p:cNvPr>
          <p:cNvSpPr/>
          <p:nvPr/>
        </p:nvSpPr>
        <p:spPr>
          <a:xfrm rot="8284230">
            <a:off x="2150531" y="2449054"/>
            <a:ext cx="1071643" cy="29787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2F7C9E8-6515-067E-8B76-2312B4A6A860}"/>
              </a:ext>
            </a:extLst>
          </p:cNvPr>
          <p:cNvSpPr/>
          <p:nvPr/>
        </p:nvSpPr>
        <p:spPr>
          <a:xfrm flipV="1">
            <a:off x="5105399" y="1850965"/>
            <a:ext cx="694376" cy="29787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0EA4E1-6BEC-B060-0A56-E9F42C03CC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36" t="5850" r="39546" b="42"/>
          <a:stretch/>
        </p:blipFill>
        <p:spPr>
          <a:xfrm rot="16200000">
            <a:off x="773259" y="536473"/>
            <a:ext cx="1224645" cy="15367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421A26-F90A-06F7-61EF-5244E6778C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11" r="25066"/>
          <a:stretch/>
        </p:blipFill>
        <p:spPr>
          <a:xfrm>
            <a:off x="617227" y="2347211"/>
            <a:ext cx="1579419" cy="10754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799C87-064E-CA6E-4866-595EE0A98B2A}"/>
              </a:ext>
            </a:extLst>
          </p:cNvPr>
          <p:cNvSpPr txBox="1"/>
          <p:nvPr/>
        </p:nvSpPr>
        <p:spPr>
          <a:xfrm>
            <a:off x="917119" y="449404"/>
            <a:ext cx="21262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Calibration JIG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875067-6CA4-18C9-CE25-8DCEE5DCEFFC}"/>
              </a:ext>
            </a:extLst>
          </p:cNvPr>
          <p:cNvSpPr txBox="1"/>
          <p:nvPr/>
        </p:nvSpPr>
        <p:spPr>
          <a:xfrm>
            <a:off x="819560" y="2100990"/>
            <a:ext cx="21262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Communication JIG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256D89-7758-22AE-0D57-769394BBF0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85" t="8839" r="17121" b="15972"/>
          <a:stretch/>
        </p:blipFill>
        <p:spPr>
          <a:xfrm>
            <a:off x="3296331" y="1580213"/>
            <a:ext cx="1720064" cy="784714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A774C110-5F49-75A2-9C2D-CD3C51B3587E}"/>
              </a:ext>
            </a:extLst>
          </p:cNvPr>
          <p:cNvSpPr/>
          <p:nvPr/>
        </p:nvSpPr>
        <p:spPr>
          <a:xfrm rot="13002529" flipV="1">
            <a:off x="2175183" y="1468849"/>
            <a:ext cx="1021933" cy="29787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F775A0-B0D4-7C75-1366-5FDDB68678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228" r="34317"/>
          <a:stretch/>
        </p:blipFill>
        <p:spPr>
          <a:xfrm>
            <a:off x="5883349" y="795314"/>
            <a:ext cx="2615620" cy="24091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AEA5275-9E56-F208-310B-A8C31AAB4712}"/>
              </a:ext>
            </a:extLst>
          </p:cNvPr>
          <p:cNvSpPr txBox="1"/>
          <p:nvPr/>
        </p:nvSpPr>
        <p:spPr>
          <a:xfrm>
            <a:off x="6843096" y="3250482"/>
            <a:ext cx="21262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RF EOL JIG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456340-2213-C792-2472-C36C9B9BF3C4}"/>
              </a:ext>
            </a:extLst>
          </p:cNvPr>
          <p:cNvSpPr/>
          <p:nvPr/>
        </p:nvSpPr>
        <p:spPr>
          <a:xfrm>
            <a:off x="3767615" y="2321093"/>
            <a:ext cx="91563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Unit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747138-71BA-D3F1-10A5-71D0F3535347}"/>
              </a:ext>
            </a:extLst>
          </p:cNvPr>
          <p:cNvSpPr/>
          <p:nvPr/>
        </p:nvSpPr>
        <p:spPr>
          <a:xfrm>
            <a:off x="561894" y="3404642"/>
            <a:ext cx="164737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Old Setup</a:t>
            </a:r>
            <a:endParaRPr lang="en-US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D04B54-76E8-D3F4-7A2D-D972C2FCEBF5}"/>
              </a:ext>
            </a:extLst>
          </p:cNvPr>
          <p:cNvSpPr/>
          <p:nvPr/>
        </p:nvSpPr>
        <p:spPr>
          <a:xfrm>
            <a:off x="6286584" y="3373592"/>
            <a:ext cx="1809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New Setup</a:t>
            </a:r>
            <a:endParaRPr lang="en-US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8" name="Flowchart: Preparation 17">
            <a:extLst>
              <a:ext uri="{FF2B5EF4-FFF2-40B4-BE49-F238E27FC236}">
                <a16:creationId xmlns:a16="http://schemas.microsoft.com/office/drawing/2014/main" id="{4D97F38A-E885-3C55-3CC0-03792C5C379C}"/>
              </a:ext>
            </a:extLst>
          </p:cNvPr>
          <p:cNvSpPr/>
          <p:nvPr/>
        </p:nvSpPr>
        <p:spPr>
          <a:xfrm>
            <a:off x="2390889" y="3566686"/>
            <a:ext cx="1647375" cy="947031"/>
          </a:xfrm>
          <a:prstGeom prst="flowChartPreparati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Total time 4.40 mins</a:t>
            </a:r>
          </a:p>
        </p:txBody>
      </p:sp>
      <p:sp>
        <p:nvSpPr>
          <p:cNvPr id="19" name="Flowchart: Preparation 18">
            <a:extLst>
              <a:ext uri="{FF2B5EF4-FFF2-40B4-BE49-F238E27FC236}">
                <a16:creationId xmlns:a16="http://schemas.microsoft.com/office/drawing/2014/main" id="{66D96A86-DD54-FC12-89EF-66F9F25498E3}"/>
              </a:ext>
            </a:extLst>
          </p:cNvPr>
          <p:cNvSpPr/>
          <p:nvPr/>
        </p:nvSpPr>
        <p:spPr>
          <a:xfrm>
            <a:off x="4338737" y="3566687"/>
            <a:ext cx="1647374" cy="947031"/>
          </a:xfrm>
          <a:prstGeom prst="flowChartPreparati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Total time 1.20 mins</a:t>
            </a:r>
          </a:p>
        </p:txBody>
      </p:sp>
    </p:spTree>
    <p:extLst>
      <p:ext uri="{BB962C8B-B14F-4D97-AF65-F5344CB8AC3E}">
        <p14:creationId xmlns:p14="http://schemas.microsoft.com/office/powerpoint/2010/main" val="2301426339"/>
      </p:ext>
    </p:extLst>
  </p:cSld>
  <p:clrMapOvr>
    <a:masterClrMapping/>
  </p:clrMapOvr>
</p:sld>
</file>

<file path=ppt/theme/theme1.xml><?xml version="1.0" encoding="utf-8"?>
<a:theme xmlns:a="http://schemas.openxmlformats.org/drawingml/2006/main" name="MethodeCo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11102</TotalTime>
  <Words>451</Words>
  <Application>Microsoft Office PowerPoint</Application>
  <PresentationFormat>On-screen Show (16:9)</PresentationFormat>
  <Paragraphs>85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AvenirNext LT Pro Regular</vt:lpstr>
      <vt:lpstr>Calibri</vt:lpstr>
      <vt:lpstr>MethodeCorp</vt:lpstr>
      <vt:lpstr>PowerPoint Presentation</vt:lpstr>
      <vt:lpstr>Problem Statement:</vt:lpstr>
      <vt:lpstr>Objectives: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Baird 2018 Global Industrial Conference</dc:title>
  <dc:creator>Walczak, Kristine</dc:creator>
  <cp:lastModifiedBy>Ahmed elhosseiny</cp:lastModifiedBy>
  <cp:revision>220</cp:revision>
  <cp:lastPrinted>2019-01-07T20:45:26Z</cp:lastPrinted>
  <dcterms:created xsi:type="dcterms:W3CDTF">2018-10-31T15:14:11Z</dcterms:created>
  <dcterms:modified xsi:type="dcterms:W3CDTF">2022-07-22T21:54:11Z</dcterms:modified>
</cp:coreProperties>
</file>

<file path=docProps/thumbnail.jpeg>
</file>